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notesMasterIdLst>
    <p:notesMasterId r:id="rId11"/>
  </p:notesMasterIdLst>
  <p:sldIdLst>
    <p:sldId id="257" r:id="rId3"/>
    <p:sldId id="310" r:id="rId4"/>
    <p:sldId id="315" r:id="rId5"/>
    <p:sldId id="316" r:id="rId6"/>
    <p:sldId id="318" r:id="rId7"/>
    <p:sldId id="319" r:id="rId8"/>
    <p:sldId id="320" r:id="rId9"/>
    <p:sldId id="32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0003"/>
    <a:srgbClr val="EA0004"/>
    <a:srgbClr val="490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7FB470-BF96-634B-BAE6-8FD9779D5A9E}" v="14" dt="2021-06-08T06:32:18.5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43"/>
    <p:restoredTop sz="94821"/>
  </p:normalViewPr>
  <p:slideViewPr>
    <p:cSldViewPr snapToGrid="0">
      <p:cViewPr varScale="1">
        <p:scale>
          <a:sx n="132" d="100"/>
          <a:sy n="132" d="100"/>
        </p:scale>
        <p:origin x="184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shid, Harun (O&amp;A, Aspendale)" userId="78b5614d-31c3-4570-8e68-5d34bf4441ac" providerId="ADAL" clId="{E77FB470-BF96-634B-BAE6-8FD9779D5A9E}"/>
    <pc:docChg chg="custSel delSld modSld">
      <pc:chgData name="Rashid, Harun (O&amp;A, Aspendale)" userId="78b5614d-31c3-4570-8e68-5d34bf4441ac" providerId="ADAL" clId="{E77FB470-BF96-634B-BAE6-8FD9779D5A9E}" dt="2021-06-08T06:32:18.584" v="154"/>
      <pc:docMkLst>
        <pc:docMk/>
      </pc:docMkLst>
      <pc:sldChg chg="modSp mod">
        <pc:chgData name="Rashid, Harun (O&amp;A, Aspendale)" userId="78b5614d-31c3-4570-8e68-5d34bf4441ac" providerId="ADAL" clId="{E77FB470-BF96-634B-BAE6-8FD9779D5A9E}" dt="2021-06-08T04:04:04.722" v="15" actId="20577"/>
        <pc:sldMkLst>
          <pc:docMk/>
          <pc:sldMk cId="1182911020" sldId="257"/>
        </pc:sldMkLst>
        <pc:spChg chg="mod">
          <ac:chgData name="Rashid, Harun (O&amp;A, Aspendale)" userId="78b5614d-31c3-4570-8e68-5d34bf4441ac" providerId="ADAL" clId="{E77FB470-BF96-634B-BAE6-8FD9779D5A9E}" dt="2021-06-08T04:04:04.722" v="15" actId="20577"/>
          <ac:spMkLst>
            <pc:docMk/>
            <pc:sldMk cId="1182911020" sldId="257"/>
            <ac:spMk id="3" creationId="{00000000-0000-0000-0000-000000000000}"/>
          </ac:spMkLst>
        </pc:spChg>
      </pc:sldChg>
      <pc:sldChg chg="modSp mod">
        <pc:chgData name="Rashid, Harun (O&amp;A, Aspendale)" userId="78b5614d-31c3-4570-8e68-5d34bf4441ac" providerId="ADAL" clId="{E77FB470-BF96-634B-BAE6-8FD9779D5A9E}" dt="2021-06-08T04:50:04.303" v="74" actId="6549"/>
        <pc:sldMkLst>
          <pc:docMk/>
          <pc:sldMk cId="1633504306" sldId="310"/>
        </pc:sldMkLst>
        <pc:spChg chg="mod">
          <ac:chgData name="Rashid, Harun (O&amp;A, Aspendale)" userId="78b5614d-31c3-4570-8e68-5d34bf4441ac" providerId="ADAL" clId="{E77FB470-BF96-634B-BAE6-8FD9779D5A9E}" dt="2021-06-08T04:50:04.303" v="74" actId="6549"/>
          <ac:spMkLst>
            <pc:docMk/>
            <pc:sldMk cId="1633504306" sldId="310"/>
            <ac:spMk id="3" creationId="{83F21DBD-AB81-4743-9068-8E09C0E599D2}"/>
          </ac:spMkLst>
        </pc:spChg>
      </pc:sldChg>
      <pc:sldChg chg="del">
        <pc:chgData name="Rashid, Harun (O&amp;A, Aspendale)" userId="78b5614d-31c3-4570-8e68-5d34bf4441ac" providerId="ADAL" clId="{E77FB470-BF96-634B-BAE6-8FD9779D5A9E}" dt="2021-06-08T04:31:19.298" v="59" actId="2696"/>
        <pc:sldMkLst>
          <pc:docMk/>
          <pc:sldMk cId="208888045" sldId="311"/>
        </pc:sldMkLst>
      </pc:sldChg>
      <pc:sldChg chg="del">
        <pc:chgData name="Rashid, Harun (O&amp;A, Aspendale)" userId="78b5614d-31c3-4570-8e68-5d34bf4441ac" providerId="ADAL" clId="{E77FB470-BF96-634B-BAE6-8FD9779D5A9E}" dt="2021-06-08T04:06:35.061" v="20" actId="2696"/>
        <pc:sldMkLst>
          <pc:docMk/>
          <pc:sldMk cId="509258837" sldId="312"/>
        </pc:sldMkLst>
      </pc:sldChg>
      <pc:sldChg chg="delSp mod modAnim">
        <pc:chgData name="Rashid, Harun (O&amp;A, Aspendale)" userId="78b5614d-31c3-4570-8e68-5d34bf4441ac" providerId="ADAL" clId="{E77FB470-BF96-634B-BAE6-8FD9779D5A9E}" dt="2021-06-08T06:32:18.584" v="154"/>
        <pc:sldMkLst>
          <pc:docMk/>
          <pc:sldMk cId="3922322795" sldId="315"/>
        </pc:sldMkLst>
        <pc:spChg chg="del">
          <ac:chgData name="Rashid, Harun (O&amp;A, Aspendale)" userId="78b5614d-31c3-4570-8e68-5d34bf4441ac" providerId="ADAL" clId="{E77FB470-BF96-634B-BAE6-8FD9779D5A9E}" dt="2021-06-08T04:12:25.060" v="27" actId="478"/>
          <ac:spMkLst>
            <pc:docMk/>
            <pc:sldMk cId="3922322795" sldId="315"/>
            <ac:spMk id="12" creationId="{4CB6346D-7879-AD42-B174-889E1857DF58}"/>
          </ac:spMkLst>
        </pc:spChg>
        <pc:spChg chg="del">
          <ac:chgData name="Rashid, Harun (O&amp;A, Aspendale)" userId="78b5614d-31c3-4570-8e68-5d34bf4441ac" providerId="ADAL" clId="{E77FB470-BF96-634B-BAE6-8FD9779D5A9E}" dt="2021-06-08T04:12:28.595" v="28" actId="478"/>
          <ac:spMkLst>
            <pc:docMk/>
            <pc:sldMk cId="3922322795" sldId="315"/>
            <ac:spMk id="13" creationId="{6DB2D3E7-B992-EF4C-8D40-644A44B0ACE8}"/>
          </ac:spMkLst>
        </pc:spChg>
      </pc:sldChg>
      <pc:sldChg chg="delSp mod">
        <pc:chgData name="Rashid, Harun (O&amp;A, Aspendale)" userId="78b5614d-31c3-4570-8e68-5d34bf4441ac" providerId="ADAL" clId="{E77FB470-BF96-634B-BAE6-8FD9779D5A9E}" dt="2021-06-08T04:12:35.390" v="29" actId="478"/>
        <pc:sldMkLst>
          <pc:docMk/>
          <pc:sldMk cId="4129489995" sldId="316"/>
        </pc:sldMkLst>
        <pc:spChg chg="del">
          <ac:chgData name="Rashid, Harun (O&amp;A, Aspendale)" userId="78b5614d-31c3-4570-8e68-5d34bf4441ac" providerId="ADAL" clId="{E77FB470-BF96-634B-BAE6-8FD9779D5A9E}" dt="2021-06-08T04:12:35.390" v="29" actId="478"/>
          <ac:spMkLst>
            <pc:docMk/>
            <pc:sldMk cId="4129489995" sldId="316"/>
            <ac:spMk id="10" creationId="{AF6C5358-A453-584D-B9FC-8988E6EFC06F}"/>
          </ac:spMkLst>
        </pc:spChg>
      </pc:sldChg>
      <pc:sldChg chg="del">
        <pc:chgData name="Rashid, Harun (O&amp;A, Aspendale)" userId="78b5614d-31c3-4570-8e68-5d34bf4441ac" providerId="ADAL" clId="{E77FB470-BF96-634B-BAE6-8FD9779D5A9E}" dt="2021-06-08T04:10:40.612" v="22" actId="2696"/>
        <pc:sldMkLst>
          <pc:docMk/>
          <pc:sldMk cId="692812823" sldId="317"/>
        </pc:sldMkLst>
      </pc:sldChg>
      <pc:sldChg chg="delSp modSp mod">
        <pc:chgData name="Rashid, Harun (O&amp;A, Aspendale)" userId="78b5614d-31c3-4570-8e68-5d34bf4441ac" providerId="ADAL" clId="{E77FB470-BF96-634B-BAE6-8FD9779D5A9E}" dt="2021-06-08T04:12:15.361" v="26" actId="478"/>
        <pc:sldMkLst>
          <pc:docMk/>
          <pc:sldMk cId="384067383" sldId="318"/>
        </pc:sldMkLst>
        <pc:spChg chg="del">
          <ac:chgData name="Rashid, Harun (O&amp;A, Aspendale)" userId="78b5614d-31c3-4570-8e68-5d34bf4441ac" providerId="ADAL" clId="{E77FB470-BF96-634B-BAE6-8FD9779D5A9E}" dt="2021-06-08T04:12:15.361" v="26" actId="478"/>
          <ac:spMkLst>
            <pc:docMk/>
            <pc:sldMk cId="384067383" sldId="318"/>
            <ac:spMk id="3" creationId="{345AB09C-9A6C-3946-AF73-6A3FB34A876C}"/>
          </ac:spMkLst>
        </pc:spChg>
        <pc:spChg chg="mod">
          <ac:chgData name="Rashid, Harun (O&amp;A, Aspendale)" userId="78b5614d-31c3-4570-8e68-5d34bf4441ac" providerId="ADAL" clId="{E77FB470-BF96-634B-BAE6-8FD9779D5A9E}" dt="2021-06-08T04:12:11.251" v="25" actId="14100"/>
          <ac:spMkLst>
            <pc:docMk/>
            <pc:sldMk cId="384067383" sldId="318"/>
            <ac:spMk id="8" creationId="{8D953AB4-1BBC-4F6A-991B-EDA33077A843}"/>
          </ac:spMkLst>
        </pc:spChg>
        <pc:picChg chg="mod modCrop">
          <ac:chgData name="Rashid, Harun (O&amp;A, Aspendale)" userId="78b5614d-31c3-4570-8e68-5d34bf4441ac" providerId="ADAL" clId="{E77FB470-BF96-634B-BAE6-8FD9779D5A9E}" dt="2021-06-08T04:12:05.661" v="24" actId="1076"/>
          <ac:picMkLst>
            <pc:docMk/>
            <pc:sldMk cId="384067383" sldId="318"/>
            <ac:picMk id="7" creationId="{D9DA816B-A5F3-41D6-98CA-153092BD3F70}"/>
          </ac:picMkLst>
        </pc:picChg>
      </pc:sldChg>
      <pc:sldChg chg="addSp delSp modSp mod">
        <pc:chgData name="Rashid, Harun (O&amp;A, Aspendale)" userId="78b5614d-31c3-4570-8e68-5d34bf4441ac" providerId="ADAL" clId="{E77FB470-BF96-634B-BAE6-8FD9779D5A9E}" dt="2021-06-08T04:30:28.854" v="58" actId="20577"/>
        <pc:sldMkLst>
          <pc:docMk/>
          <pc:sldMk cId="367905636" sldId="319"/>
        </pc:sldMkLst>
        <pc:spChg chg="add mod">
          <ac:chgData name="Rashid, Harun (O&amp;A, Aspendale)" userId="78b5614d-31c3-4570-8e68-5d34bf4441ac" providerId="ADAL" clId="{E77FB470-BF96-634B-BAE6-8FD9779D5A9E}" dt="2021-06-08T04:30:28.854" v="58" actId="20577"/>
          <ac:spMkLst>
            <pc:docMk/>
            <pc:sldMk cId="367905636" sldId="319"/>
            <ac:spMk id="3" creationId="{AEF9D202-7397-DB40-9B66-0C2F71BF5A04}"/>
          </ac:spMkLst>
        </pc:spChg>
        <pc:spChg chg="del">
          <ac:chgData name="Rashid, Harun (O&amp;A, Aspendale)" userId="78b5614d-31c3-4570-8e68-5d34bf4441ac" providerId="ADAL" clId="{E77FB470-BF96-634B-BAE6-8FD9779D5A9E}" dt="2021-06-08T04:12:58.927" v="30" actId="478"/>
          <ac:spMkLst>
            <pc:docMk/>
            <pc:sldMk cId="367905636" sldId="319"/>
            <ac:spMk id="9" creationId="{45B7A007-879B-9E4B-98DB-314A86C6F22F}"/>
          </ac:spMkLst>
        </pc:spChg>
        <pc:picChg chg="mod modCrop">
          <ac:chgData name="Rashid, Harun (O&amp;A, Aspendale)" userId="78b5614d-31c3-4570-8e68-5d34bf4441ac" providerId="ADAL" clId="{E77FB470-BF96-634B-BAE6-8FD9779D5A9E}" dt="2021-06-08T04:28:47.992" v="44" actId="1076"/>
          <ac:picMkLst>
            <pc:docMk/>
            <pc:sldMk cId="367905636" sldId="319"/>
            <ac:picMk id="7" creationId="{062621AA-AC1D-3A40-8C98-854972A81E2D}"/>
          </ac:picMkLst>
        </pc:picChg>
        <pc:picChg chg="add mod modCrop">
          <ac:chgData name="Rashid, Harun (O&amp;A, Aspendale)" userId="78b5614d-31c3-4570-8e68-5d34bf4441ac" providerId="ADAL" clId="{E77FB470-BF96-634B-BAE6-8FD9779D5A9E}" dt="2021-06-08T04:28:55.312" v="45" actId="1076"/>
          <ac:picMkLst>
            <pc:docMk/>
            <pc:sldMk cId="367905636" sldId="319"/>
            <ac:picMk id="10" creationId="{EF84A9BC-F6CE-6942-A617-77E5DE4B6424}"/>
          </ac:picMkLst>
        </pc:picChg>
      </pc:sldChg>
      <pc:sldChg chg="delSp mod">
        <pc:chgData name="Rashid, Harun (O&amp;A, Aspendale)" userId="78b5614d-31c3-4570-8e68-5d34bf4441ac" providerId="ADAL" clId="{E77FB470-BF96-634B-BAE6-8FD9779D5A9E}" dt="2021-06-08T04:13:53.986" v="31" actId="478"/>
        <pc:sldMkLst>
          <pc:docMk/>
          <pc:sldMk cId="3605919297" sldId="320"/>
        </pc:sldMkLst>
        <pc:spChg chg="del">
          <ac:chgData name="Rashid, Harun (O&amp;A, Aspendale)" userId="78b5614d-31c3-4570-8e68-5d34bf4441ac" providerId="ADAL" clId="{E77FB470-BF96-634B-BAE6-8FD9779D5A9E}" dt="2021-06-08T04:13:53.986" v="31" actId="478"/>
          <ac:spMkLst>
            <pc:docMk/>
            <pc:sldMk cId="3605919297" sldId="320"/>
            <ac:spMk id="3" creationId="{F873A925-0E23-024A-B0D2-5D0136296331}"/>
          </ac:spMkLst>
        </pc:spChg>
      </pc:sldChg>
      <pc:sldChg chg="del">
        <pc:chgData name="Rashid, Harun (O&amp;A, Aspendale)" userId="78b5614d-31c3-4570-8e68-5d34bf4441ac" providerId="ADAL" clId="{E77FB470-BF96-634B-BAE6-8FD9779D5A9E}" dt="2021-06-08T04:06:37.193" v="21" actId="2696"/>
        <pc:sldMkLst>
          <pc:docMk/>
          <pc:sldMk cId="3298539178" sldId="321"/>
        </pc:sldMkLst>
      </pc:sldChg>
      <pc:sldChg chg="del">
        <pc:chgData name="Rashid, Harun (O&amp;A, Aspendale)" userId="78b5614d-31c3-4570-8e68-5d34bf4441ac" providerId="ADAL" clId="{E77FB470-BF96-634B-BAE6-8FD9779D5A9E}" dt="2021-06-08T04:31:44.312" v="60" actId="2696"/>
        <pc:sldMkLst>
          <pc:docMk/>
          <pc:sldMk cId="3731820734" sldId="322"/>
        </pc:sldMkLst>
      </pc:sldChg>
      <pc:sldChg chg="modSp mod">
        <pc:chgData name="Rashid, Harun (O&amp;A, Aspendale)" userId="78b5614d-31c3-4570-8e68-5d34bf4441ac" providerId="ADAL" clId="{E77FB470-BF96-634B-BAE6-8FD9779D5A9E}" dt="2021-06-08T04:55:20.155" v="153" actId="27636"/>
        <pc:sldMkLst>
          <pc:docMk/>
          <pc:sldMk cId="2766485068" sldId="325"/>
        </pc:sldMkLst>
        <pc:spChg chg="mod">
          <ac:chgData name="Rashid, Harun (O&amp;A, Aspendale)" userId="78b5614d-31c3-4570-8e68-5d34bf4441ac" providerId="ADAL" clId="{E77FB470-BF96-634B-BAE6-8FD9779D5A9E}" dt="2021-06-08T04:55:20.155" v="153" actId="27636"/>
          <ac:spMkLst>
            <pc:docMk/>
            <pc:sldMk cId="2766485068" sldId="325"/>
            <ac:spMk id="3" creationId="{CC0F632B-32B4-4937-9E2E-EA7F3EA5B188}"/>
          </ac:spMkLst>
        </pc:spChg>
      </pc:sldChg>
      <pc:sldChg chg="del">
        <pc:chgData name="Rashid, Harun (O&amp;A, Aspendale)" userId="78b5614d-31c3-4570-8e68-5d34bf4441ac" providerId="ADAL" clId="{E77FB470-BF96-634B-BAE6-8FD9779D5A9E}" dt="2021-06-08T04:05:18.194" v="17" actId="2696"/>
        <pc:sldMkLst>
          <pc:docMk/>
          <pc:sldMk cId="4029964088" sldId="326"/>
        </pc:sldMkLst>
      </pc:sldChg>
      <pc:sldChg chg="del">
        <pc:chgData name="Rashid, Harun (O&amp;A, Aspendale)" userId="78b5614d-31c3-4570-8e68-5d34bf4441ac" providerId="ADAL" clId="{E77FB470-BF96-634B-BAE6-8FD9779D5A9E}" dt="2021-06-08T04:05:29.251" v="18" actId="2696"/>
        <pc:sldMkLst>
          <pc:docMk/>
          <pc:sldMk cId="3833804981" sldId="327"/>
        </pc:sldMkLst>
      </pc:sldChg>
      <pc:sldChg chg="del">
        <pc:chgData name="Rashid, Harun (O&amp;A, Aspendale)" userId="78b5614d-31c3-4570-8e68-5d34bf4441ac" providerId="ADAL" clId="{E77FB470-BF96-634B-BAE6-8FD9779D5A9E}" dt="2021-06-08T04:05:31.491" v="19" actId="2696"/>
        <pc:sldMkLst>
          <pc:docMk/>
          <pc:sldMk cId="3434291537" sldId="328"/>
        </pc:sldMkLst>
      </pc:sldChg>
      <pc:sldChg chg="del">
        <pc:chgData name="Rashid, Harun (O&amp;A, Aspendale)" userId="78b5614d-31c3-4570-8e68-5d34bf4441ac" providerId="ADAL" clId="{E77FB470-BF96-634B-BAE6-8FD9779D5A9E}" dt="2021-06-08T04:05:15.892" v="16" actId="2696"/>
        <pc:sldMkLst>
          <pc:docMk/>
          <pc:sldMk cId="3690169831" sldId="329"/>
        </pc:sldMkLst>
      </pc:sldChg>
    </pc:docChg>
  </pc:docChgLst>
</pc:chgInfo>
</file>

<file path=ppt/media/image1.png>
</file>

<file path=ppt/media/image10.png>
</file>

<file path=ppt/media/image1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08CE7A-8140-4B23-A204-3779DA96D74B}" type="datetimeFigureOut">
              <a:rPr lang="en-AU" smtClean="0"/>
              <a:t>8/6/21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756FE8-798E-48C1-AA46-4504AAC9C8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6396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56FE8-798E-48C1-AA46-4504AAC9C864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3332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56FE8-798E-48C1-AA46-4504AAC9C864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8056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56FE8-798E-48C1-AA46-4504AAC9C864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8045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56FE8-798E-48C1-AA46-4504AAC9C864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0851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err="1"/>
              <a:t>HadSST</a:t>
            </a:r>
            <a:r>
              <a:rPr lang="en-AU" dirty="0"/>
              <a:t>-&gt;</a:t>
            </a:r>
            <a:r>
              <a:rPr lang="en-AU" dirty="0" err="1"/>
              <a:t>HadISST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56FE8-798E-48C1-AA46-4504AAC9C864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20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56FE8-798E-48C1-AA46-4504AAC9C864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8441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56FE8-798E-48C1-AA46-4504AAC9C864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6470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9139791" y="5564995"/>
            <a:ext cx="2882877" cy="1213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6415" y="6012327"/>
            <a:ext cx="10684796" cy="654471"/>
          </a:xfrm>
        </p:spPr>
        <p:txBody>
          <a:bodyPr>
            <a:normAutofit/>
          </a:bodyPr>
          <a:lstStyle>
            <a:lvl1pPr marL="0" indent="0" algn="l">
              <a:buNone/>
              <a:defRPr sz="2667">
                <a:solidFill>
                  <a:schemeClr val="tx1"/>
                </a:solidFill>
              </a:defRPr>
            </a:lvl1pPr>
            <a:lvl2pPr marL="609570" indent="0" algn="ctr">
              <a:buNone/>
              <a:defRPr sz="2667"/>
            </a:lvl2pPr>
            <a:lvl3pPr marL="1219139" indent="0" algn="ctr">
              <a:buNone/>
              <a:defRPr sz="2400"/>
            </a:lvl3pPr>
            <a:lvl4pPr marL="1828709" indent="0" algn="ctr">
              <a:buNone/>
              <a:defRPr sz="2133"/>
            </a:lvl4pPr>
            <a:lvl5pPr marL="2438278" indent="0" algn="ctr">
              <a:buNone/>
              <a:defRPr sz="2133"/>
            </a:lvl5pPr>
            <a:lvl6pPr marL="3047848" indent="0" algn="ctr">
              <a:buNone/>
              <a:defRPr sz="2133"/>
            </a:lvl6pPr>
            <a:lvl7pPr marL="3657417" indent="0" algn="ctr">
              <a:buNone/>
              <a:defRPr sz="2133"/>
            </a:lvl7pPr>
            <a:lvl8pPr marL="4266987" indent="0" algn="ctr">
              <a:buNone/>
              <a:defRPr sz="2133"/>
            </a:lvl8pPr>
            <a:lvl9pPr marL="4876557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2" b="44420"/>
          <a:stretch/>
        </p:blipFill>
        <p:spPr>
          <a:xfrm>
            <a:off x="4" y="1423713"/>
            <a:ext cx="12192000" cy="4163123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5" y="4266525"/>
            <a:ext cx="12191999" cy="134784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6412" y="4344545"/>
            <a:ext cx="10684795" cy="1320067"/>
          </a:xfrm>
        </p:spPr>
        <p:txBody>
          <a:bodyPr anchor="t" anchorCtr="0">
            <a:normAutofit/>
          </a:bodyPr>
          <a:lstStyle>
            <a:lvl1pPr algn="l">
              <a:defRPr sz="5067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5" y="1196754"/>
            <a:ext cx="12191999" cy="206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6" name="Triangle 15"/>
          <p:cNvSpPr/>
          <p:nvPr userDrawn="1"/>
        </p:nvSpPr>
        <p:spPr>
          <a:xfrm rot="10800000">
            <a:off x="1033187" y="5590536"/>
            <a:ext cx="524719" cy="28437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194" y="343669"/>
            <a:ext cx="2533153" cy="101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30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ACCESS simulations for CMIP6  | Harun Rashid</a:t>
            </a:r>
          </a:p>
        </p:txBody>
      </p:sp>
      <p:sp>
        <p:nvSpPr>
          <p:cNvPr id="10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440269" y="6504333"/>
            <a:ext cx="385052" cy="12734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 dirty="0"/>
              <a:t>  |</a:t>
            </a:r>
          </a:p>
        </p:txBody>
      </p:sp>
    </p:spTree>
    <p:extLst>
      <p:ext uri="{BB962C8B-B14F-4D97-AF65-F5344CB8AC3E}">
        <p14:creationId xmlns:p14="http://schemas.microsoft.com/office/powerpoint/2010/main" val="2809613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9397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25601"/>
            <a:ext cx="10515600" cy="4551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61258" y="5768081"/>
            <a:ext cx="2278029" cy="90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65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400" b="0" kern="1200">
          <a:solidFill>
            <a:srgbClr val="7F7F7F"/>
          </a:solidFill>
          <a:latin typeface="Arial" charset="0"/>
          <a:ea typeface="Arial" charset="0"/>
          <a:cs typeface="Arial" charset="0"/>
        </a:defRPr>
      </a:lvl1pPr>
    </p:titleStyle>
    <p:bodyStyle>
      <a:lvl1pPr marL="228594" indent="-228594" algn="l" defTabSz="914377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8A6579"/>
          </a:solidFill>
          <a:latin typeface="Arial" charset="0"/>
          <a:ea typeface="Arial" charset="0"/>
          <a:cs typeface="Arial" charset="0"/>
        </a:defRPr>
      </a:lvl1pPr>
      <a:lvl2pPr marL="685783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2971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160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349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 userDrawn="1"/>
        </p:nvGrpSpPr>
        <p:grpSpPr>
          <a:xfrm>
            <a:off x="-12700" y="6051553"/>
            <a:ext cx="12225867" cy="849313"/>
            <a:chOff x="-9525" y="4538663"/>
            <a:chExt cx="9169400" cy="636985"/>
          </a:xfrm>
        </p:grpSpPr>
        <p:sp>
          <p:nvSpPr>
            <p:cNvPr id="34" name="AutoShape 4"/>
            <p:cNvSpPr>
              <a:spLocks noChangeAspect="1" noChangeArrowheads="1" noTextEdit="1"/>
            </p:cNvSpPr>
            <p:nvPr userDrawn="1"/>
          </p:nvSpPr>
          <p:spPr bwMode="auto">
            <a:xfrm>
              <a:off x="-7938" y="4542235"/>
              <a:ext cx="9161463" cy="601265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AU" sz="2400"/>
            </a:p>
          </p:txBody>
        </p:sp>
        <p:sp>
          <p:nvSpPr>
            <p:cNvPr id="35" name="Rectangle 7"/>
            <p:cNvSpPr>
              <a:spLocks noChangeArrowheads="1"/>
            </p:cNvSpPr>
            <p:nvPr userDrawn="1"/>
          </p:nvSpPr>
          <p:spPr bwMode="auto">
            <a:xfrm>
              <a:off x="1588" y="4775598"/>
              <a:ext cx="9142412" cy="367903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AU" sz="2400"/>
            </a:p>
          </p:txBody>
        </p:sp>
        <p:sp>
          <p:nvSpPr>
            <p:cNvPr id="37" name="AutoShape 81"/>
            <p:cNvSpPr>
              <a:spLocks noChangeAspect="1" noChangeArrowheads="1" noTextEdit="1"/>
            </p:cNvSpPr>
            <p:nvPr/>
          </p:nvSpPr>
          <p:spPr bwMode="auto">
            <a:xfrm>
              <a:off x="-9525" y="4538663"/>
              <a:ext cx="9169400" cy="6369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39" name="Rectangle 84"/>
            <p:cNvSpPr>
              <a:spLocks noChangeArrowheads="1"/>
            </p:cNvSpPr>
            <p:nvPr/>
          </p:nvSpPr>
          <p:spPr bwMode="auto">
            <a:xfrm>
              <a:off x="-9525" y="4767263"/>
              <a:ext cx="9167813" cy="4083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40" name="AutoShape 2"/>
            <p:cNvSpPr>
              <a:spLocks noChangeAspect="1" noChangeArrowheads="1" noTextEdit="1"/>
            </p:cNvSpPr>
            <p:nvPr userDrawn="1"/>
          </p:nvSpPr>
          <p:spPr bwMode="auto">
            <a:xfrm>
              <a:off x="-9525" y="4562475"/>
              <a:ext cx="91694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2400"/>
            </a:p>
          </p:txBody>
        </p:sp>
        <p:sp>
          <p:nvSpPr>
            <p:cNvPr id="41" name="Rectangle 4"/>
            <p:cNvSpPr>
              <a:spLocks noChangeArrowheads="1"/>
            </p:cNvSpPr>
            <p:nvPr userDrawn="1"/>
          </p:nvSpPr>
          <p:spPr bwMode="auto">
            <a:xfrm>
              <a:off x="0" y="4794250"/>
              <a:ext cx="9150350" cy="352425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2400"/>
            </a:p>
          </p:txBody>
        </p:sp>
        <p:sp>
          <p:nvSpPr>
            <p:cNvPr id="42" name="Rectangle 5"/>
            <p:cNvSpPr>
              <a:spLocks noChangeArrowheads="1"/>
            </p:cNvSpPr>
            <p:nvPr userDrawn="1"/>
          </p:nvSpPr>
          <p:spPr bwMode="auto">
            <a:xfrm>
              <a:off x="0" y="4794250"/>
              <a:ext cx="9150350" cy="3524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2400"/>
            </a:p>
          </p:txBody>
        </p:sp>
        <p:sp>
          <p:nvSpPr>
            <p:cNvPr id="45" name="Freeform 6"/>
            <p:cNvSpPr>
              <a:spLocks noEditPoints="1"/>
            </p:cNvSpPr>
            <p:nvPr userDrawn="1"/>
          </p:nvSpPr>
          <p:spPr bwMode="auto">
            <a:xfrm>
              <a:off x="0" y="4575175"/>
              <a:ext cx="9150350" cy="498475"/>
            </a:xfrm>
            <a:custGeom>
              <a:avLst/>
              <a:gdLst/>
              <a:ahLst/>
              <a:cxnLst>
                <a:cxn ang="0">
                  <a:pos x="2877" y="10"/>
                </a:cxn>
                <a:cxn ang="0">
                  <a:pos x="2814" y="10"/>
                </a:cxn>
                <a:cxn ang="0">
                  <a:pos x="2576" y="69"/>
                </a:cxn>
                <a:cxn ang="0">
                  <a:pos x="2877" y="69"/>
                </a:cxn>
                <a:cxn ang="0">
                  <a:pos x="2877" y="157"/>
                </a:cxn>
                <a:cxn ang="0">
                  <a:pos x="2877" y="157"/>
                </a:cxn>
                <a:cxn ang="0">
                  <a:pos x="2877" y="10"/>
                </a:cxn>
                <a:cxn ang="0">
                  <a:pos x="2349" y="0"/>
                </a:cxn>
                <a:cxn ang="0">
                  <a:pos x="0" y="0"/>
                </a:cxn>
                <a:cxn ang="0">
                  <a:pos x="0" y="69"/>
                </a:cxn>
                <a:cxn ang="0">
                  <a:pos x="2576" y="69"/>
                </a:cxn>
                <a:cxn ang="0">
                  <a:pos x="2349" y="0"/>
                </a:cxn>
              </a:cxnLst>
              <a:rect l="0" t="0" r="r" b="b"/>
              <a:pathLst>
                <a:path w="2877" h="157">
                  <a:moveTo>
                    <a:pt x="2877" y="10"/>
                  </a:moveTo>
                  <a:cubicBezTo>
                    <a:pt x="2814" y="10"/>
                    <a:pt x="2814" y="10"/>
                    <a:pt x="2814" y="10"/>
                  </a:cubicBezTo>
                  <a:cubicBezTo>
                    <a:pt x="2669" y="10"/>
                    <a:pt x="2616" y="53"/>
                    <a:pt x="2576" y="69"/>
                  </a:cubicBezTo>
                  <a:cubicBezTo>
                    <a:pt x="2877" y="69"/>
                    <a:pt x="2877" y="69"/>
                    <a:pt x="2877" y="69"/>
                  </a:cubicBezTo>
                  <a:cubicBezTo>
                    <a:pt x="2877" y="157"/>
                    <a:pt x="2877" y="157"/>
                    <a:pt x="2877" y="157"/>
                  </a:cubicBezTo>
                  <a:cubicBezTo>
                    <a:pt x="2877" y="157"/>
                    <a:pt x="2877" y="157"/>
                    <a:pt x="2877" y="157"/>
                  </a:cubicBezTo>
                  <a:cubicBezTo>
                    <a:pt x="2877" y="10"/>
                    <a:pt x="2877" y="10"/>
                    <a:pt x="2877" y="10"/>
                  </a:cubicBezTo>
                  <a:moveTo>
                    <a:pt x="234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2576" y="69"/>
                    <a:pt x="2576" y="69"/>
                    <a:pt x="2576" y="69"/>
                  </a:cubicBezTo>
                  <a:cubicBezTo>
                    <a:pt x="2527" y="29"/>
                    <a:pt x="2446" y="0"/>
                    <a:pt x="2349" y="0"/>
                  </a:cubicBezTo>
                </a:path>
              </a:pathLst>
            </a:custGeom>
            <a:solidFill>
              <a:srgbClr val="BFBFB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2400"/>
            </a:p>
          </p:txBody>
        </p:sp>
        <p:sp>
          <p:nvSpPr>
            <p:cNvPr id="46" name="Freeform 7"/>
            <p:cNvSpPr>
              <a:spLocks noEditPoints="1"/>
            </p:cNvSpPr>
            <p:nvPr userDrawn="1"/>
          </p:nvSpPr>
          <p:spPr bwMode="auto">
            <a:xfrm>
              <a:off x="0" y="4794250"/>
              <a:ext cx="9150350" cy="279400"/>
            </a:xfrm>
            <a:custGeom>
              <a:avLst/>
              <a:gdLst/>
              <a:ahLst/>
              <a:cxnLst>
                <a:cxn ang="0">
                  <a:pos x="2576" y="0"/>
                </a:cxn>
                <a:cxn ang="0">
                  <a:pos x="0" y="0"/>
                </a:cxn>
                <a:cxn ang="0">
                  <a:pos x="0" y="9"/>
                </a:cxn>
                <a:cxn ang="0">
                  <a:pos x="2434" y="9"/>
                </a:cxn>
                <a:cxn ang="0">
                  <a:pos x="2576" y="0"/>
                </a:cxn>
                <a:cxn ang="0">
                  <a:pos x="2576" y="0"/>
                </a:cxn>
                <a:cxn ang="0">
                  <a:pos x="2576" y="0"/>
                </a:cxn>
                <a:cxn ang="0">
                  <a:pos x="2576" y="0"/>
                </a:cxn>
                <a:cxn ang="0">
                  <a:pos x="2877" y="0"/>
                </a:cxn>
                <a:cxn ang="0">
                  <a:pos x="2576" y="0"/>
                </a:cxn>
                <a:cxn ang="0">
                  <a:pos x="2576" y="0"/>
                </a:cxn>
                <a:cxn ang="0">
                  <a:pos x="2811" y="88"/>
                </a:cxn>
                <a:cxn ang="0">
                  <a:pos x="2877" y="88"/>
                </a:cxn>
                <a:cxn ang="0">
                  <a:pos x="2877" y="0"/>
                </a:cxn>
              </a:cxnLst>
              <a:rect l="0" t="0" r="r" b="b"/>
              <a:pathLst>
                <a:path w="2877" h="88">
                  <a:moveTo>
                    <a:pt x="257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434" y="9"/>
                    <a:pt x="2434" y="9"/>
                    <a:pt x="2434" y="9"/>
                  </a:cubicBezTo>
                  <a:cubicBezTo>
                    <a:pt x="2526" y="9"/>
                    <a:pt x="2556" y="7"/>
                    <a:pt x="2576" y="0"/>
                  </a:cubicBezTo>
                  <a:cubicBezTo>
                    <a:pt x="2576" y="0"/>
                    <a:pt x="2576" y="0"/>
                    <a:pt x="2576" y="0"/>
                  </a:cubicBezTo>
                  <a:cubicBezTo>
                    <a:pt x="2576" y="0"/>
                    <a:pt x="2576" y="0"/>
                    <a:pt x="2576" y="0"/>
                  </a:cubicBezTo>
                  <a:cubicBezTo>
                    <a:pt x="2576" y="0"/>
                    <a:pt x="2576" y="0"/>
                    <a:pt x="2576" y="0"/>
                  </a:cubicBezTo>
                  <a:moveTo>
                    <a:pt x="2877" y="0"/>
                  </a:moveTo>
                  <a:cubicBezTo>
                    <a:pt x="2576" y="0"/>
                    <a:pt x="2576" y="0"/>
                    <a:pt x="2576" y="0"/>
                  </a:cubicBezTo>
                  <a:cubicBezTo>
                    <a:pt x="2576" y="0"/>
                    <a:pt x="2576" y="0"/>
                    <a:pt x="2576" y="0"/>
                  </a:cubicBezTo>
                  <a:cubicBezTo>
                    <a:pt x="2625" y="40"/>
                    <a:pt x="2691" y="88"/>
                    <a:pt x="2811" y="88"/>
                  </a:cubicBezTo>
                  <a:cubicBezTo>
                    <a:pt x="2841" y="88"/>
                    <a:pt x="2877" y="88"/>
                    <a:pt x="2877" y="88"/>
                  </a:cubicBezTo>
                  <a:cubicBezTo>
                    <a:pt x="2877" y="0"/>
                    <a:pt x="2877" y="0"/>
                    <a:pt x="2877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2400"/>
            </a:p>
          </p:txBody>
        </p:sp>
        <p:sp>
          <p:nvSpPr>
            <p:cNvPr id="47" name="Freeform 8"/>
            <p:cNvSpPr>
              <a:spLocks/>
            </p:cNvSpPr>
            <p:nvPr userDrawn="1"/>
          </p:nvSpPr>
          <p:spPr bwMode="auto">
            <a:xfrm>
              <a:off x="0" y="4606925"/>
              <a:ext cx="8193088" cy="215900"/>
            </a:xfrm>
            <a:custGeom>
              <a:avLst/>
              <a:gdLst/>
              <a:ahLst/>
              <a:cxnLst>
                <a:cxn ang="0">
                  <a:pos x="2576" y="59"/>
                </a:cxn>
                <a:cxn ang="0">
                  <a:pos x="2349" y="0"/>
                </a:cxn>
                <a:cxn ang="0">
                  <a:pos x="0" y="0"/>
                </a:cxn>
                <a:cxn ang="0">
                  <a:pos x="0" y="68"/>
                </a:cxn>
                <a:cxn ang="0">
                  <a:pos x="2434" y="68"/>
                </a:cxn>
                <a:cxn ang="0">
                  <a:pos x="2576" y="59"/>
                </a:cxn>
              </a:cxnLst>
              <a:rect l="0" t="0" r="r" b="b"/>
              <a:pathLst>
                <a:path w="2576" h="68">
                  <a:moveTo>
                    <a:pt x="2576" y="59"/>
                  </a:moveTo>
                  <a:cubicBezTo>
                    <a:pt x="2521" y="27"/>
                    <a:pt x="2446" y="0"/>
                    <a:pt x="234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434" y="68"/>
                    <a:pt x="2434" y="68"/>
                    <a:pt x="2434" y="68"/>
                  </a:cubicBezTo>
                  <a:cubicBezTo>
                    <a:pt x="2526" y="68"/>
                    <a:pt x="2556" y="66"/>
                    <a:pt x="2576" y="59"/>
                  </a:cubicBez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2400"/>
            </a:p>
          </p:txBody>
        </p:sp>
        <p:sp>
          <p:nvSpPr>
            <p:cNvPr id="48" name="Freeform 9"/>
            <p:cNvSpPr>
              <a:spLocks/>
            </p:cNvSpPr>
            <p:nvPr userDrawn="1"/>
          </p:nvSpPr>
          <p:spPr bwMode="auto">
            <a:xfrm>
              <a:off x="8193088" y="4606925"/>
              <a:ext cx="957263" cy="431800"/>
            </a:xfrm>
            <a:custGeom>
              <a:avLst/>
              <a:gdLst/>
              <a:ahLst/>
              <a:cxnLst>
                <a:cxn ang="0">
                  <a:pos x="238" y="0"/>
                </a:cxn>
                <a:cxn ang="0">
                  <a:pos x="0" y="59"/>
                </a:cxn>
                <a:cxn ang="0">
                  <a:pos x="235" y="136"/>
                </a:cxn>
                <a:cxn ang="0">
                  <a:pos x="301" y="136"/>
                </a:cxn>
                <a:cxn ang="0">
                  <a:pos x="301" y="0"/>
                </a:cxn>
                <a:cxn ang="0">
                  <a:pos x="238" y="0"/>
                </a:cxn>
              </a:cxnLst>
              <a:rect l="0" t="0" r="r" b="b"/>
              <a:pathLst>
                <a:path w="301" h="136">
                  <a:moveTo>
                    <a:pt x="238" y="0"/>
                  </a:moveTo>
                  <a:cubicBezTo>
                    <a:pt x="93" y="0"/>
                    <a:pt x="40" y="43"/>
                    <a:pt x="0" y="59"/>
                  </a:cubicBezTo>
                  <a:cubicBezTo>
                    <a:pt x="64" y="95"/>
                    <a:pt x="115" y="136"/>
                    <a:pt x="235" y="136"/>
                  </a:cubicBezTo>
                  <a:cubicBezTo>
                    <a:pt x="265" y="136"/>
                    <a:pt x="301" y="136"/>
                    <a:pt x="301" y="136"/>
                  </a:cubicBezTo>
                  <a:cubicBezTo>
                    <a:pt x="301" y="0"/>
                    <a:pt x="301" y="0"/>
                    <a:pt x="301" y="0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rgbClr val="F7F7F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2400"/>
            </a:p>
          </p:txBody>
        </p:sp>
      </p:grpSp>
      <p:pic>
        <p:nvPicPr>
          <p:cNvPr id="49" name="Picture 78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71541" y="6212959"/>
            <a:ext cx="432000" cy="43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8368" y="274641"/>
            <a:ext cx="11281832" cy="85248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372" y="1268415"/>
            <a:ext cx="11281833" cy="45728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3993" y="6504333"/>
            <a:ext cx="8111793" cy="12427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AU" dirty="0"/>
              <a:t>Presentation title  |  Presenter name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440269" y="6504333"/>
            <a:ext cx="385052" cy="12734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 dirty="0"/>
              <a:t>  |</a:t>
            </a:r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4238" y="3326609"/>
            <a:ext cx="12215284" cy="80168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 sz="2400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6935" y="3637758"/>
            <a:ext cx="12189883" cy="49053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 sz="2400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2122" y="3626646"/>
            <a:ext cx="12223751" cy="544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72393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0" y="4470400"/>
            <a:ext cx="12192000" cy="1110165"/>
          </a:xfrm>
        </p:spPr>
        <p:txBody>
          <a:bodyPr>
            <a:noAutofit/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4267" dirty="0"/>
              <a:t>Climate variability and change in ACCESS and other CMIP6 models</a:t>
            </a:r>
            <a:br>
              <a:rPr lang="en-AU" sz="4267" dirty="0"/>
            </a:br>
            <a:r>
              <a:rPr lang="en-AU" sz="3733" dirty="0"/>
              <a:t> 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0" y="5912590"/>
            <a:ext cx="12192000" cy="945409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AU" sz="2000" dirty="0"/>
              <a:t>Harun Rashid, Arnold Sullivan, Roger Bodman, Peter Dobrohotoff, Martin Dix, Dave Bi, Simon Marsland, Siobhan O’Farrell, Rachel Law, Ian Harman, Chloe Mackallah, Abhishek Savita, Tilo Ziehn, Ian Watterson </a:t>
            </a:r>
          </a:p>
          <a:p>
            <a:pPr algn="ctr"/>
            <a:r>
              <a:rPr lang="en-US" sz="2000" dirty="0"/>
              <a:t>Climate Science Centre, CSIRO Oceans and Atmosphere</a:t>
            </a:r>
          </a:p>
        </p:txBody>
      </p:sp>
    </p:spTree>
    <p:extLst>
      <p:ext uri="{BB962C8B-B14F-4D97-AF65-F5344CB8AC3E}">
        <p14:creationId xmlns:p14="http://schemas.microsoft.com/office/powerpoint/2010/main" val="1182911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34872-122D-4AEE-8180-820D5815F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269" y="413648"/>
            <a:ext cx="11281832" cy="852487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Outline:</a:t>
            </a:r>
            <a:br>
              <a:rPr lang="en-AU"/>
            </a:br>
            <a:r>
              <a:rPr lang="en-AU" b="0">
                <a:solidFill>
                  <a:srgbClr val="C00000"/>
                </a:solidFill>
              </a:rPr>
              <a:t>Mean </a:t>
            </a:r>
            <a:r>
              <a:rPr lang="en-AU" b="0" dirty="0">
                <a:solidFill>
                  <a:srgbClr val="C00000"/>
                </a:solidFill>
              </a:rPr>
              <a:t>climate, modes of variability and historical climate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21DBD-AB81-4743-9068-8E09C0E59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083" y="1501328"/>
            <a:ext cx="11281833" cy="4572855"/>
          </a:xfrm>
        </p:spPr>
        <p:txBody>
          <a:bodyPr>
            <a:normAutofit lnSpcReduction="10000"/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buNone/>
            </a:pPr>
            <a:r>
              <a:rPr lang="en-AU" b="1" dirty="0"/>
              <a:t>Datasets:</a:t>
            </a:r>
          </a:p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CMIP6 historical simulations </a:t>
            </a:r>
            <a:r>
              <a:rPr lang="en-AU" sz="2133" dirty="0">
                <a:solidFill>
                  <a:schemeClr val="accent1">
                    <a:lumMod val="75000"/>
                  </a:schemeClr>
                </a:solidFill>
              </a:rPr>
              <a:t>(three ensemble-members from each model)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ACCESS-CM2: Atmosphere-ocean-</a:t>
            </a:r>
            <a:r>
              <a:rPr lang="en-AU" dirty="0" err="1">
                <a:solidFill>
                  <a:schemeClr val="accent1">
                    <a:lumMod val="75000"/>
                  </a:schemeClr>
                </a:solidFill>
              </a:rPr>
              <a:t>seaice</a:t>
            </a: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-land surface coupled model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ACCESS-ESM1.5: Earth system model </a:t>
            </a:r>
          </a:p>
          <a:p>
            <a:r>
              <a:rPr lang="en-AU" dirty="0"/>
              <a:t>Observations: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AU" dirty="0" err="1"/>
              <a:t>HadCRUT</a:t>
            </a:r>
            <a:r>
              <a:rPr lang="en-AU" dirty="0"/>
              <a:t> version 4.6 (1850-2014), including the </a:t>
            </a:r>
            <a:r>
              <a:rPr lang="en-AU" dirty="0" err="1"/>
              <a:t>Cowtan</a:t>
            </a:r>
            <a:r>
              <a:rPr lang="en-AU" dirty="0"/>
              <a:t> and Way version, for global-mean surface temperature (GMST)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AU" dirty="0" err="1"/>
              <a:t>HadISST</a:t>
            </a:r>
            <a:r>
              <a:rPr lang="en-AU" dirty="0"/>
              <a:t> (1870-2014) for internal variability modes (ENSO and IOD)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AU" dirty="0"/>
              <a:t>ERA5 reanalysis for 1979-2014</a:t>
            </a:r>
          </a:p>
          <a:p>
            <a:pPr marL="0" indent="0">
              <a:buNone/>
            </a:pPr>
            <a:endParaRPr lang="en-AU" sz="1067" dirty="0"/>
          </a:p>
          <a:p>
            <a:r>
              <a:rPr lang="en-AU" dirty="0">
                <a:solidFill>
                  <a:srgbClr val="C00000"/>
                </a:solidFill>
              </a:rPr>
              <a:t>External forcings (</a:t>
            </a:r>
            <a:r>
              <a:rPr lang="en-AU" sz="2100" dirty="0">
                <a:solidFill>
                  <a:srgbClr val="C00000"/>
                </a:solidFill>
              </a:rPr>
              <a:t>inputs to multiple regression model</a:t>
            </a:r>
            <a:r>
              <a:rPr lang="en-AU" dirty="0">
                <a:solidFill>
                  <a:srgbClr val="C00000"/>
                </a:solidFill>
              </a:rPr>
              <a:t>):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AU" dirty="0">
                <a:solidFill>
                  <a:srgbClr val="C00000"/>
                </a:solidFill>
              </a:rPr>
              <a:t>Effective radiative forcings (ERFs) from IPCC AR5 (Myhre et al. 2013) for 1850-2014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62512A-790E-467B-ADFC-26CB4B92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lang="en-US"/>
            </a:defPPr>
            <a:lvl1pPr marL="0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2760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25519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278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51037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63797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76557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689315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02075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1400" dirty="0"/>
              <a:t>Presentation title  |  Presenter name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72BCD6-CCE8-44B5-86B5-A8BF5F3C65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defPPr>
              <a:defRPr lang="en-US"/>
            </a:defPPr>
            <a:lvl1pPr marL="0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2760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25519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278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51037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63797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76557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689315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02075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  |</a:t>
            </a:r>
          </a:p>
        </p:txBody>
      </p:sp>
    </p:spTree>
    <p:extLst>
      <p:ext uri="{BB962C8B-B14F-4D97-AF65-F5344CB8AC3E}">
        <p14:creationId xmlns:p14="http://schemas.microsoft.com/office/powerpoint/2010/main" val="1633504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70437-BAD1-467C-8D43-0C15AB4F0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ACCESS vs other CMIP6 models: Taylor diagram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CD3B7A-5A00-42D1-88D5-4C5DC9789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1C834-13E0-4284-9881-FAC5C886BC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3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544FE3-B730-4941-B570-CCF466E52E5B}"/>
              </a:ext>
            </a:extLst>
          </p:cNvPr>
          <p:cNvSpPr txBox="1"/>
          <p:nvPr/>
        </p:nvSpPr>
        <p:spPr>
          <a:xfrm>
            <a:off x="148257" y="5612524"/>
            <a:ext cx="1128183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70C0"/>
                </a:solidFill>
              </a:rPr>
              <a:t>The two ACCESS models perform reasonably well, with ACCESS-ESM1.5 being marginally better.</a:t>
            </a:r>
          </a:p>
        </p:txBody>
      </p:sp>
      <p:pic>
        <p:nvPicPr>
          <p:cNvPr id="8" name="Picture 7" descr="Diagram, radar chart&#10;&#10;Description automatically generated with medium confidence">
            <a:extLst>
              <a:ext uri="{FF2B5EF4-FFF2-40B4-BE49-F238E27FC236}">
                <a16:creationId xmlns:a16="http://schemas.microsoft.com/office/drawing/2014/main" id="{938557EE-6918-ED42-B2CC-40954F13C6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8" t="2265" r="2470" b="2347"/>
          <a:stretch/>
        </p:blipFill>
        <p:spPr>
          <a:xfrm>
            <a:off x="478368" y="1127128"/>
            <a:ext cx="4979163" cy="4214449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D1A056C8-6F05-5F47-9693-66DD85DD19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" t="2347" r="1168" b="2347"/>
          <a:stretch/>
        </p:blipFill>
        <p:spPr>
          <a:xfrm>
            <a:off x="5564458" y="973705"/>
            <a:ext cx="6331490" cy="463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22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224F9-4ED5-4899-A507-350D99B39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Climate variability: ENSO and IOD modes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E161DD-A3EC-4A4E-A675-56DBF184A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54B0D8-7032-4163-854C-68391EEC9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4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7A0EEE-D3E6-9940-B33E-C5C9CFB7EB07}"/>
              </a:ext>
            </a:extLst>
          </p:cNvPr>
          <p:cNvSpPr txBox="1"/>
          <p:nvPr/>
        </p:nvSpPr>
        <p:spPr>
          <a:xfrm>
            <a:off x="152400" y="1240971"/>
            <a:ext cx="343425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70C0"/>
                </a:solidFill>
              </a:rPr>
              <a:t>The models do well in simulating the large-scale features of ENSO</a:t>
            </a:r>
          </a:p>
          <a:p>
            <a:endParaRPr lang="en-US" sz="10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C00000"/>
                </a:solidFill>
              </a:rPr>
              <a:t>Both models have a narrower meridional structure</a:t>
            </a:r>
          </a:p>
          <a:p>
            <a:endParaRPr lang="en-US" sz="1000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70C0"/>
                </a:solidFill>
              </a:rPr>
              <a:t>ACCESS-ESM1.5 shows double-peaked ENSO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solidFill>
                <a:srgbClr val="0070C0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AU" dirty="0"/>
              <a:t>Only SAT anomalies statistically significant at the 95% level are plotted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A02DB7-B6C7-994E-88FC-8B5DC45E7498}"/>
              </a:ext>
            </a:extLst>
          </p:cNvPr>
          <p:cNvSpPr txBox="1"/>
          <p:nvPr/>
        </p:nvSpPr>
        <p:spPr>
          <a:xfrm>
            <a:off x="8828690" y="1240971"/>
            <a:ext cx="293151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70C0"/>
                </a:solidFill>
              </a:rPr>
              <a:t>The simulated IOD amplitudes are larger than the observed amplitude</a:t>
            </a:r>
          </a:p>
          <a:p>
            <a:endParaRPr lang="en-US" sz="10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C00000"/>
                </a:solidFill>
              </a:rPr>
              <a:t>Stronger ENSO-IOD teleconnections in simulations than in observation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92B6C1-E898-4047-87EF-4E0EE66053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3" t="14445" r="5151" b="15555"/>
          <a:stretch/>
        </p:blipFill>
        <p:spPr>
          <a:xfrm>
            <a:off x="3586655" y="810985"/>
            <a:ext cx="5018692" cy="52199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9F3659-F045-4E75-AA65-6D892B41AB4C}"/>
              </a:ext>
            </a:extLst>
          </p:cNvPr>
          <p:cNvSpPr txBox="1"/>
          <p:nvPr/>
        </p:nvSpPr>
        <p:spPr>
          <a:xfrm>
            <a:off x="3734766" y="5719312"/>
            <a:ext cx="862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rgbClr val="FF0000"/>
                </a:solidFill>
              </a:rPr>
              <a:t>ENSO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2FF27C-1DD3-48D2-A6F0-B2FC664E3384}"/>
              </a:ext>
            </a:extLst>
          </p:cNvPr>
          <p:cNvSpPr txBox="1"/>
          <p:nvPr/>
        </p:nvSpPr>
        <p:spPr>
          <a:xfrm>
            <a:off x="8048446" y="5713617"/>
            <a:ext cx="556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rgbClr val="FF0000"/>
                </a:solidFill>
              </a:rPr>
              <a:t>IOD</a:t>
            </a:r>
          </a:p>
        </p:txBody>
      </p:sp>
    </p:spTree>
    <p:extLst>
      <p:ext uri="{BB962C8B-B14F-4D97-AF65-F5344CB8AC3E}">
        <p14:creationId xmlns:p14="http://schemas.microsoft.com/office/powerpoint/2010/main" val="4129489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70806-AA64-405E-92F0-514E0FCA8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Modes of climate variability: Power and coherence spectra</a:t>
            </a:r>
          </a:p>
        </p:txBody>
      </p:sp>
      <p:pic>
        <p:nvPicPr>
          <p:cNvPr id="7" name="Content Placeholder 6" descr="Chart, histogram&#10;&#10;Description automatically generated">
            <a:extLst>
              <a:ext uri="{FF2B5EF4-FFF2-40B4-BE49-F238E27FC236}">
                <a16:creationId xmlns:a16="http://schemas.microsoft.com/office/drawing/2014/main" id="{D9DA816B-A5F3-41D6-98CA-153092BD3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6" t="8460" r="49442" b="5018"/>
          <a:stretch/>
        </p:blipFill>
        <p:spPr>
          <a:xfrm>
            <a:off x="7423042" y="794221"/>
            <a:ext cx="2712360" cy="526747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E03E36-AE30-418B-BAB7-B89E3128C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939909-F8EF-4F39-A77B-ACC895E3B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5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953AB4-1BBC-4F6A-991B-EDA33077A843}"/>
              </a:ext>
            </a:extLst>
          </p:cNvPr>
          <p:cNvSpPr txBox="1"/>
          <p:nvPr/>
        </p:nvSpPr>
        <p:spPr>
          <a:xfrm>
            <a:off x="334808" y="795261"/>
            <a:ext cx="6037115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200" dirty="0">
                <a:solidFill>
                  <a:srgbClr val="0070C0"/>
                </a:solidFill>
              </a:rPr>
              <a:t>Nino3.4 index: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0070C0"/>
                </a:solidFill>
              </a:rPr>
              <a:t>Observed spectral peak around 4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0070C0"/>
                </a:solidFill>
              </a:rPr>
              <a:t>CM2 spectral peak around 2.5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0070C0"/>
                </a:solidFill>
              </a:rPr>
              <a:t>EMS1.5 spectral peak around 3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000" dirty="0"/>
          </a:p>
          <a:p>
            <a:r>
              <a:rPr lang="en-AU" sz="2200" dirty="0">
                <a:solidFill>
                  <a:srgbClr val="C00000"/>
                </a:solidFill>
              </a:rPr>
              <a:t>IOD: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C00000"/>
                </a:solidFill>
              </a:rPr>
              <a:t>No discernible spectral peak in </a:t>
            </a:r>
            <a:r>
              <a:rPr lang="en-AU" sz="2200" dirty="0" err="1">
                <a:solidFill>
                  <a:srgbClr val="C00000"/>
                </a:solidFill>
              </a:rPr>
              <a:t>obs</a:t>
            </a:r>
            <a:r>
              <a:rPr lang="en-AU" sz="2200" dirty="0">
                <a:solidFill>
                  <a:srgbClr val="C00000"/>
                </a:solidFill>
              </a:rPr>
              <a:t> and CM2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C00000"/>
                </a:solidFill>
              </a:rPr>
              <a:t>ESM spectral peak around 3 years (strong in one member)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000" dirty="0"/>
          </a:p>
          <a:p>
            <a:r>
              <a:rPr lang="en-AU" sz="2200" dirty="0">
                <a:solidFill>
                  <a:srgbClr val="7030A0"/>
                </a:solidFill>
              </a:rPr>
              <a:t>ENSO-IOD coherence: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7030A0"/>
                </a:solidFill>
              </a:rPr>
              <a:t>Strong ENSO-IOD coupling around the respective ENSO frequencies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200" dirty="0">
              <a:solidFill>
                <a:srgbClr val="7030A0"/>
              </a:solidFill>
            </a:endParaRPr>
          </a:p>
          <a:p>
            <a:r>
              <a:rPr lang="en-AU" sz="1600" dirty="0"/>
              <a:t>Thick solid curves-&gt; ensemble means (for models)</a:t>
            </a:r>
          </a:p>
          <a:p>
            <a:r>
              <a:rPr lang="en-AU" sz="1600" dirty="0"/>
              <a:t>Thin dashed curves-&gt; ensemble members</a:t>
            </a:r>
          </a:p>
        </p:txBody>
      </p:sp>
    </p:spTree>
    <p:extLst>
      <p:ext uri="{BB962C8B-B14F-4D97-AF65-F5344CB8AC3E}">
        <p14:creationId xmlns:p14="http://schemas.microsoft.com/office/powerpoint/2010/main" val="38406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2C21F-FC0A-41BF-90EB-5D0B6B220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Climate change (1870-2014)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445DC6-242D-4B33-A2A5-D4D5F49A3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ABE2B-2E6D-44DE-9987-AC9C4A09A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6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0DC9EC-A0B0-4FE6-9711-80A985F8044A}"/>
              </a:ext>
            </a:extLst>
          </p:cNvPr>
          <p:cNvSpPr txBox="1"/>
          <p:nvPr/>
        </p:nvSpPr>
        <p:spPr>
          <a:xfrm>
            <a:off x="0" y="1127128"/>
            <a:ext cx="593841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0070C0"/>
                </a:solidFill>
              </a:rPr>
              <a:t>Contributions to GMST variations from different predictors are presented as “explained” variances (%) (Figs. </a:t>
            </a:r>
            <a:r>
              <a:rPr lang="en-AU" sz="2200" dirty="0" err="1">
                <a:solidFill>
                  <a:srgbClr val="0070C0"/>
                </a:solidFill>
              </a:rPr>
              <a:t>e,f</a:t>
            </a:r>
            <a:r>
              <a:rPr lang="en-AU" sz="2200" dirty="0">
                <a:solidFill>
                  <a:srgbClr val="0070C0"/>
                </a:solidFill>
              </a:rPr>
              <a:t>)</a:t>
            </a:r>
          </a:p>
          <a:p>
            <a:endParaRPr lang="en-AU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C00000"/>
                </a:solidFill>
              </a:rPr>
              <a:t>Anthropogenic forcing is by far the largest contributor to observed (&gt; 80%) and simulated (40-60%) GMST variability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000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0070C0"/>
                </a:solidFill>
              </a:rPr>
              <a:t>The models’ contributions as a whole are smaller than the observed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 err="1">
                <a:solidFill>
                  <a:srgbClr val="C00000"/>
                </a:solidFill>
              </a:rPr>
              <a:t>NASSTI</a:t>
            </a:r>
            <a:r>
              <a:rPr lang="en-AU" sz="2200" baseline="-25000" dirty="0" err="1">
                <a:solidFill>
                  <a:srgbClr val="C00000"/>
                </a:solidFill>
              </a:rPr>
              <a:t>forced</a:t>
            </a:r>
            <a:r>
              <a:rPr lang="en-AU" sz="2200" dirty="0">
                <a:solidFill>
                  <a:srgbClr val="C00000"/>
                </a:solidFill>
              </a:rPr>
              <a:t> (</a:t>
            </a:r>
            <a:r>
              <a:rPr lang="en-AU" sz="2200" dirty="0" err="1">
                <a:solidFill>
                  <a:srgbClr val="C00000"/>
                </a:solidFill>
              </a:rPr>
              <a:t>NASSTI</a:t>
            </a:r>
            <a:r>
              <a:rPr lang="en-AU" sz="2200" baseline="-25000" dirty="0" err="1">
                <a:solidFill>
                  <a:srgbClr val="C00000"/>
                </a:solidFill>
              </a:rPr>
              <a:t>free</a:t>
            </a:r>
            <a:r>
              <a:rPr lang="en-AU" sz="2200" dirty="0">
                <a:solidFill>
                  <a:srgbClr val="C00000"/>
                </a:solidFill>
              </a:rPr>
              <a:t>) is the second largest contributor in ACCESS (observation) (Fig. f)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000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062621AA-AC1D-3A40-8C98-854972A81E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755"/>
          <a:stretch/>
        </p:blipFill>
        <p:spPr>
          <a:xfrm>
            <a:off x="5880099" y="1769017"/>
            <a:ext cx="5938413" cy="1879328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EF84A9BC-F6CE-6942-A617-77E5DE4B64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50"/>
          <a:stretch/>
        </p:blipFill>
        <p:spPr>
          <a:xfrm>
            <a:off x="5880098" y="3796168"/>
            <a:ext cx="5938413" cy="22104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F9D202-7397-DB40-9B66-0C2F71BF5A04}"/>
                  </a:ext>
                </a:extLst>
              </p:cNvPr>
              <p:cNvSpPr txBox="1"/>
              <p:nvPr/>
            </p:nvSpPr>
            <p:spPr>
              <a:xfrm>
                <a:off x="6196796" y="50533"/>
                <a:ext cx="5621715" cy="15154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dirty="0">
                    <a:solidFill>
                      <a:srgbClr val="00B050"/>
                    </a:solidFill>
                  </a:rPr>
                  <a:t>We use a multiple linear regression (MLR) model to deconstruct GMST variations in its components: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𝐺𝑀𝑆𝑇</m:t>
                      </m:r>
                      <m:r>
                        <a:rPr lang="en-AU" i="1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𝐴𝑛𝑡h𝑟𝑜𝑝</m:t>
                      </m:r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𝑁𝑎𝑡𝑢𝑟𝑎𝑙</m:t>
                      </m:r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𝑁𝐴𝑆𝑆𝑇</m:t>
                      </m:r>
                      <m:sSub>
                        <m:sSubPr>
                          <m:ctrlP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𝑓𝑜𝑟𝑐𝑒𝑑</m:t>
                          </m:r>
                        </m:sub>
                      </m:sSub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𝑁𝐴𝑆𝑆𝑇𝐼</m:t>
                          </m:r>
                        </m:e>
                        <m:sub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𝑓𝑟𝑒𝑒</m:t>
                          </m:r>
                        </m:sub>
                      </m:sSub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AU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𝑇𝑃𝐼</m:t>
                      </m:r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AU" i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AU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EF9D202-7397-DB40-9B66-0C2F71BF5A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6796" y="50533"/>
                <a:ext cx="5621715" cy="1515479"/>
              </a:xfrm>
              <a:prstGeom prst="rect">
                <a:avLst/>
              </a:prstGeom>
              <a:blipFill>
                <a:blip r:embed="rId4"/>
                <a:stretch>
                  <a:fillRect l="-1129" t="-1653" b="-16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905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5B60F-C992-42C0-81FF-0B8ADFC0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Climate change (1870-2014): Spatial structure (regression)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D81343-2073-408C-BB3C-574E8BE3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65D962-F871-42DD-855B-421C8D3B63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7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34A1A3-3A27-4C64-8DA1-733C79217775}"/>
              </a:ext>
            </a:extLst>
          </p:cNvPr>
          <p:cNvSpPr txBox="1"/>
          <p:nvPr/>
        </p:nvSpPr>
        <p:spPr>
          <a:xfrm>
            <a:off x="440269" y="1292772"/>
            <a:ext cx="565573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0070C0"/>
                </a:solidFill>
              </a:rPr>
              <a:t>Spatial structures of externally forced SAT (due to </a:t>
            </a:r>
            <a:r>
              <a:rPr lang="en-AU" sz="2200" dirty="0" err="1">
                <a:solidFill>
                  <a:srgbClr val="0070C0"/>
                </a:solidFill>
              </a:rPr>
              <a:t>GHGs+tropospheric</a:t>
            </a:r>
            <a:r>
              <a:rPr lang="en-AU" sz="2200" dirty="0">
                <a:solidFill>
                  <a:srgbClr val="0070C0"/>
                </a:solidFill>
              </a:rPr>
              <a:t> </a:t>
            </a:r>
            <a:r>
              <a:rPr lang="en-AU" sz="2200" dirty="0" err="1">
                <a:solidFill>
                  <a:srgbClr val="0070C0"/>
                </a:solidFill>
              </a:rPr>
              <a:t>aerosols+Natural</a:t>
            </a:r>
            <a:r>
              <a:rPr lang="en-AU" sz="2200" dirty="0">
                <a:solidFill>
                  <a:srgbClr val="0070C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2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200" dirty="0">
                <a:solidFill>
                  <a:srgbClr val="C00000"/>
                </a:solidFill>
              </a:rPr>
              <a:t>Only SAT anomalies statistically significant at the 99% level are plotted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79BDBE-D365-D644-9550-2F1DAB88A4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2" t="8706" r="20419" b="65134"/>
          <a:stretch/>
        </p:blipFill>
        <p:spPr>
          <a:xfrm>
            <a:off x="6033879" y="849626"/>
            <a:ext cx="3866680" cy="22282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8EFE95A-0022-B143-BD2D-487D5B2DB7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2" t="35214" r="20419" b="37326"/>
          <a:stretch/>
        </p:blipFill>
        <p:spPr>
          <a:xfrm>
            <a:off x="1364401" y="3038034"/>
            <a:ext cx="4553696" cy="27545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C1A42BB-991F-7C4B-8EE7-F419E012AC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2" t="62673" r="20419" b="5157"/>
          <a:stretch/>
        </p:blipFill>
        <p:spPr>
          <a:xfrm>
            <a:off x="6065494" y="3077876"/>
            <a:ext cx="4228396" cy="29963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01D319-7C06-664C-A97E-0881FEBA4F05}"/>
              </a:ext>
            </a:extLst>
          </p:cNvPr>
          <p:cNvSpPr txBox="1"/>
          <p:nvPr/>
        </p:nvSpPr>
        <p:spPr>
          <a:xfrm>
            <a:off x="478368" y="5704897"/>
            <a:ext cx="3030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Ensemble means for ACCESS</a:t>
            </a:r>
          </a:p>
        </p:txBody>
      </p:sp>
    </p:spTree>
    <p:extLst>
      <p:ext uri="{BB962C8B-B14F-4D97-AF65-F5344CB8AC3E}">
        <p14:creationId xmlns:p14="http://schemas.microsoft.com/office/powerpoint/2010/main" val="3605919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C4FD3-1604-4127-8E1E-0EEFACDD3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F632B-32B4-4937-9E2E-EA7F3EA5B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368" y="941036"/>
            <a:ext cx="11281833" cy="5109807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rgbClr val="0070C0"/>
                </a:solidFill>
              </a:rPr>
              <a:t>Mean spatial structure: </a:t>
            </a:r>
          </a:p>
          <a:p>
            <a:pPr marL="216000" lvl="1" indent="0">
              <a:buNone/>
            </a:pPr>
            <a:r>
              <a:rPr lang="en-AU" sz="2400" dirty="0">
                <a:solidFill>
                  <a:srgbClr val="0070C0"/>
                </a:solidFill>
              </a:rPr>
              <a:t>The two ACCESS models perform reasonably well, better than most CMIP6 models for </a:t>
            </a:r>
            <a:r>
              <a:rPr lang="en-AU" sz="2400" dirty="0" err="1">
                <a:solidFill>
                  <a:srgbClr val="0070C0"/>
                </a:solidFill>
              </a:rPr>
              <a:t>Pr</a:t>
            </a:r>
            <a:endParaRPr lang="en-AU" sz="2400" dirty="0">
              <a:solidFill>
                <a:srgbClr val="0070C0"/>
              </a:solidFill>
            </a:endParaRPr>
          </a:p>
          <a:p>
            <a:endParaRPr lang="en-AU" sz="1000" dirty="0"/>
          </a:p>
          <a:p>
            <a:r>
              <a:rPr lang="en-AU" dirty="0">
                <a:solidFill>
                  <a:schemeClr val="accent4">
                    <a:lumMod val="75000"/>
                  </a:schemeClr>
                </a:solidFill>
              </a:rPr>
              <a:t>Climate variability:</a:t>
            </a:r>
          </a:p>
          <a:p>
            <a:pPr marL="216000" lvl="1" indent="0">
              <a:buNone/>
            </a:pPr>
            <a:r>
              <a:rPr lang="en-AU" sz="2400" dirty="0">
                <a:solidFill>
                  <a:schemeClr val="accent4">
                    <a:lumMod val="75000"/>
                  </a:schemeClr>
                </a:solidFill>
              </a:rPr>
              <a:t>The large-scale structures of the interannual and interdecadal modes are simulated well, although the simulated spectral peaks are unrealistic in some cases </a:t>
            </a:r>
          </a:p>
          <a:p>
            <a:pPr marL="216000" lvl="1" indent="0">
              <a:buNone/>
            </a:pPr>
            <a:endParaRPr lang="en-AU" sz="1000" dirty="0"/>
          </a:p>
          <a:p>
            <a:r>
              <a:rPr lang="en-AU" dirty="0">
                <a:solidFill>
                  <a:srgbClr val="C00000"/>
                </a:solidFill>
              </a:rPr>
              <a:t>Historical climate change:</a:t>
            </a:r>
          </a:p>
          <a:p>
            <a:pPr marL="673200" lvl="1" indent="-457200">
              <a:buFont typeface="+mj-lt"/>
              <a:buAutoNum type="arabicPeriod"/>
            </a:pPr>
            <a:r>
              <a:rPr lang="en-AU" sz="2200" dirty="0">
                <a:solidFill>
                  <a:srgbClr val="EA0004"/>
                </a:solidFill>
              </a:rPr>
              <a:t>Significant anthropogenically forced historical climate change (largest around the North Pole)</a:t>
            </a:r>
          </a:p>
          <a:p>
            <a:pPr marL="673200" lvl="1" indent="-457200">
              <a:buFont typeface="+mj-lt"/>
              <a:buAutoNum type="arabicPeriod"/>
            </a:pPr>
            <a:r>
              <a:rPr lang="en-AU" sz="2200" dirty="0">
                <a:solidFill>
                  <a:srgbClr val="C00000"/>
                </a:solidFill>
              </a:rPr>
              <a:t>North Atlantic internal variability is the largest ICV contributor to the </a:t>
            </a:r>
            <a:r>
              <a:rPr lang="en-AU" sz="2200" i="1" dirty="0">
                <a:solidFill>
                  <a:srgbClr val="C00000"/>
                </a:solidFill>
              </a:rPr>
              <a:t>observed</a:t>
            </a:r>
            <a:r>
              <a:rPr lang="en-AU" sz="2200" dirty="0">
                <a:solidFill>
                  <a:srgbClr val="C00000"/>
                </a:solidFill>
              </a:rPr>
              <a:t> GMST variability</a:t>
            </a:r>
          </a:p>
          <a:p>
            <a:pPr marL="673200" lvl="1" indent="-457200">
              <a:buFont typeface="+mj-lt"/>
              <a:buAutoNum type="arabicPeriod"/>
            </a:pPr>
            <a:r>
              <a:rPr lang="en-AU" sz="2200" dirty="0">
                <a:solidFill>
                  <a:srgbClr val="A10003"/>
                </a:solidFill>
              </a:rPr>
              <a:t>Pacific internal variability is the largest ICV contributor to the GMST variability in most models</a:t>
            </a:r>
          </a:p>
          <a:p>
            <a:pPr marL="673200" lvl="1" indent="-457200">
              <a:buFont typeface="+mj-lt"/>
              <a:buAutoNum type="arabicPeriod"/>
            </a:pPr>
            <a:endParaRPr lang="en-AU" sz="2200" dirty="0">
              <a:solidFill>
                <a:srgbClr val="C0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C0DA10-35DE-4B29-86D1-DD426583E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ACCESS simulations  |  Harun Rashid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E2F86-4FA8-46CF-ACE3-134A47F57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8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6485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SCC Hub 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8E6877"/>
      </a:accent1>
      <a:accent2>
        <a:srgbClr val="9E9F9D"/>
      </a:accent2>
      <a:accent3>
        <a:srgbClr val="615E5F"/>
      </a:accent3>
      <a:accent4>
        <a:srgbClr val="899F99"/>
      </a:accent4>
      <a:accent5>
        <a:srgbClr val="2E4045"/>
      </a:accent5>
      <a:accent6>
        <a:srgbClr val="5E3C58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SCC_16-9_180227.potx" id="{89AFD80A-75DE-4C56-B385-336335F7497A}" vid="{7BBC939D-5BB0-44A4-9AA0-5F66EFFF6CEC}"/>
    </a:ext>
  </a:extLst>
</a:theme>
</file>

<file path=ppt/theme/theme2.xml><?xml version="1.0" encoding="utf-8"?>
<a:theme xmlns:a="http://schemas.openxmlformats.org/drawingml/2006/main" name="CSIRO Theme">
  <a:themeElements>
    <a:clrScheme name="CSIRO Midday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313C"/>
      </a:accent2>
      <a:accent3>
        <a:srgbClr val="78BE20"/>
      </a:accent3>
      <a:accent4>
        <a:srgbClr val="4A7729"/>
      </a:accent4>
      <a:accent5>
        <a:srgbClr val="9FAEE5"/>
      </a:accent5>
      <a:accent6>
        <a:srgbClr val="1E22AA"/>
      </a:accent6>
      <a:hlink>
        <a:srgbClr val="41B6E6"/>
      </a:hlink>
      <a:folHlink>
        <a:srgbClr val="004B87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1670</TotalTime>
  <Words>639</Words>
  <Application>Microsoft Macintosh PowerPoint</Application>
  <PresentationFormat>Widescreen</PresentationFormat>
  <Paragraphs>93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Cambria Math</vt:lpstr>
      <vt:lpstr>Courier New</vt:lpstr>
      <vt:lpstr>Wingdings</vt:lpstr>
      <vt:lpstr>Office Theme</vt:lpstr>
      <vt:lpstr>CSIRO Theme</vt:lpstr>
      <vt:lpstr>Climate variability and change in ACCESS and other CMIP6 models  </vt:lpstr>
      <vt:lpstr>Outline: Mean climate, modes of variability and historical climate change</vt:lpstr>
      <vt:lpstr>ACCESS vs other CMIP6 models: Taylor diagram</vt:lpstr>
      <vt:lpstr>Climate variability: ENSO and IOD modes </vt:lpstr>
      <vt:lpstr>Modes of climate variability: Power and coherence spectra</vt:lpstr>
      <vt:lpstr>Climate change (1870-2014)</vt:lpstr>
      <vt:lpstr>Climate change (1870-2014): Spatial structure (regression)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variability and change in ACCESS historical simulations for CMIP6  </dc:title>
  <dc:creator>Rashid, Harun (O&amp;A, Aspendale)</dc:creator>
  <cp:lastModifiedBy>Rashid, Harun (O&amp;A, Aspendale)</cp:lastModifiedBy>
  <cp:revision>73</cp:revision>
  <dcterms:created xsi:type="dcterms:W3CDTF">2020-12-09T00:02:25Z</dcterms:created>
  <dcterms:modified xsi:type="dcterms:W3CDTF">2021-06-08T06:32:37Z</dcterms:modified>
</cp:coreProperties>
</file>

<file path=docProps/thumbnail.jpeg>
</file>